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70" r:id="rId2"/>
    <p:sldId id="319" r:id="rId3"/>
    <p:sldId id="320" r:id="rId4"/>
    <p:sldId id="258" r:id="rId5"/>
    <p:sldId id="321" r:id="rId6"/>
    <p:sldId id="268" r:id="rId7"/>
    <p:sldId id="283" r:id="rId8"/>
    <p:sldId id="260" r:id="rId9"/>
    <p:sldId id="292" r:id="rId10"/>
    <p:sldId id="322" r:id="rId11"/>
    <p:sldId id="259" r:id="rId12"/>
    <p:sldId id="262" r:id="rId13"/>
    <p:sldId id="323" r:id="rId14"/>
    <p:sldId id="261" r:id="rId15"/>
    <p:sldId id="324" r:id="rId16"/>
    <p:sldId id="26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3586" autoAdjust="0"/>
  </p:normalViewPr>
  <p:slideViewPr>
    <p:cSldViewPr snapToGrid="0">
      <p:cViewPr varScale="1">
        <p:scale>
          <a:sx n="48" d="100"/>
          <a:sy n="48" d="100"/>
        </p:scale>
        <p:origin x="67" y="5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ACD4EB-0CB3-4A8C-869D-1423DBE9539D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D39FCA-75DB-45D4-80A8-9C3E5E0AF4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993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동영상과 같이 시간</a:t>
            </a:r>
            <a:r>
              <a:rPr lang="en-US" altLang="ko-KR" sz="1200" dirty="0"/>
              <a:t>,</a:t>
            </a:r>
            <a:r>
              <a:rPr lang="ko-KR" altLang="en-US" sz="1200" dirty="0"/>
              <a:t>공간상의 정보를 모두 고려해야 하는 </a:t>
            </a:r>
            <a:r>
              <a:rPr lang="en-US" altLang="ko-KR" sz="1200" dirty="0"/>
              <a:t>input</a:t>
            </a:r>
            <a:r>
              <a:rPr lang="ko-KR" altLang="en-US" sz="1200" dirty="0"/>
              <a:t>은 기존의 </a:t>
            </a:r>
            <a:r>
              <a:rPr lang="ko-KR" altLang="en-US" sz="1200" dirty="0" err="1"/>
              <a:t>컨볼루션</a:t>
            </a:r>
            <a:r>
              <a:rPr lang="ko-KR" altLang="en-US" sz="1200" dirty="0"/>
              <a:t> 신경망에 </a:t>
            </a:r>
            <a:r>
              <a:rPr lang="ko-KR" altLang="en-US" sz="1200" dirty="0" err="1"/>
              <a:t>시간축을</a:t>
            </a:r>
            <a:r>
              <a:rPr lang="ko-KR" altLang="en-US" sz="1200" dirty="0"/>
              <a:t> 추가한 </a:t>
            </a:r>
            <a:r>
              <a:rPr lang="en-US" altLang="ko-KR" sz="1200" dirty="0"/>
              <a:t>3d </a:t>
            </a:r>
            <a:r>
              <a:rPr lang="en-US" altLang="ko-KR" sz="1200" dirty="0" err="1"/>
              <a:t>convNet</a:t>
            </a:r>
            <a:endParaRPr lang="en-US" altLang="ko-KR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39FCA-75DB-45D4-80A8-9C3E5E0AF40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194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논문과의 가장 큰 차이점</a:t>
            </a:r>
            <a:endParaRPr lang="en-US" altLang="ko-KR" dirty="0"/>
          </a:p>
          <a:p>
            <a:r>
              <a:rPr lang="ko-KR" altLang="en-US" dirty="0"/>
              <a:t>특정 상황의 영상만 사용하여 좋은 성능을 얻고자 함</a:t>
            </a:r>
          </a:p>
          <a:p>
            <a:r>
              <a:rPr lang="en-US" altLang="ko-KR" dirty="0"/>
              <a:t>Normal</a:t>
            </a:r>
            <a:r>
              <a:rPr lang="ko-KR" altLang="en-US" dirty="0"/>
              <a:t>영상의 경우 어린이집은 동적인 상황이 많기 때문에 성인들의 </a:t>
            </a:r>
            <a:r>
              <a:rPr lang="en-US" altLang="ko-KR" dirty="0"/>
              <a:t>normal</a:t>
            </a:r>
            <a:r>
              <a:rPr lang="ko-KR" altLang="en-US" dirty="0"/>
              <a:t>영상과 결과가 </a:t>
            </a:r>
            <a:r>
              <a:rPr lang="ko-KR" altLang="en-US" dirty="0" err="1"/>
              <a:t>다를거라</a:t>
            </a:r>
            <a:r>
              <a:rPr lang="ko-KR" altLang="en-US" dirty="0"/>
              <a:t> 예측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39FCA-75DB-45D4-80A8-9C3E5E0AF40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509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 버전에 맞게 </a:t>
            </a:r>
            <a:r>
              <a:rPr lang="en-US" altLang="ko-KR" dirty="0" err="1"/>
              <a:t>Pycharm</a:t>
            </a:r>
            <a:r>
              <a:rPr lang="ko-KR" altLang="en-US" dirty="0"/>
              <a:t>으로 변환하여 사용함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39FCA-75DB-45D4-80A8-9C3E5E0AF40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816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F7CF7B-AF56-4D0E-A91B-0DD2B6A16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73EECE3-6C79-41E6-A06F-7A6D7B977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AD88BD-D577-4849-A8CE-9135B1B98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BB0E70-6ABA-422B-8A55-2E1C925CF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34BC26-77E4-4E39-8693-5A163CCEF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626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86C10-C423-47B0-8063-779E4385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A9FC59-3408-41AC-A832-A878896F9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A65798-5200-4145-87F2-88B769DD2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3AED7D-51EB-4C5D-BCEC-D3A02B0C7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4683B7-C799-44AF-8E83-F947B643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82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005E491-0AB2-4DEF-AF0C-179DC10B88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9009C8-B933-4056-9896-7D32FF2EA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BB1A8B-5B76-4A27-919E-78F647AA7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DA192C-F836-40F3-BE70-880C9988E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852393-5F78-4978-B55B-EF4CE2411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329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F79843-1CC3-47B1-93C1-6FB478199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C7160B-ACE8-4F2D-AD2D-B3C784BEA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A00E8E-C3F8-44AF-8CED-E7A1772C1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C3A1B-A183-4871-8028-1FFA76122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DD9E81-7A72-4818-83FA-89E3E2A74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667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2C5B3-FD9D-44E8-88E2-2716F5AAB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561291-D5E7-4A2B-82EE-712E1D21C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BF424C-0018-46BE-9CA1-94F2398E7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74AC57-1467-4D56-8A2A-FA818F6FD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0E2EA4-B991-42F2-AAFE-B74005A8C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315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CEB013-14FB-4701-BE85-CF96C0EB1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CAEA74-9C5D-4BEA-92EA-C86FC563E1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B341CF-85DC-4739-B7B1-08B37EAD30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929A50-76BA-48DB-9D59-435736999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DB45EF-AD12-4D82-902A-12A1BF942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BCAF34-EDC3-4B76-B9D2-509DCFF8B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583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5643B1-FBB7-4E0A-B7F7-250CB0EED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3909A4-8C3C-46B7-BFAB-593F5E62D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F0C2CD-29A9-4BB1-9B89-15CD51A26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EED322-C8A0-4C93-9D75-54EAFDA244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D10CEE-0ABE-4B5A-8643-2D98EC67DC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9FDE5F-87C2-43D8-AE23-CE2B4A92B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409851-F929-46DD-BA0F-478310ACD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48FD9F5-2167-4528-9B52-920A86887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88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33B5F-B6DF-47F1-A496-CA1BA8550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352F7-8438-4AA3-A9CD-C8B1DC06D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041EDC-1B3E-46B6-98AE-A16E33A0C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6EE27D-6BE8-4D85-A26E-6DB99BAD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318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BB58D36-C7D2-4F7B-8050-880481325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6C66517-1B28-4A16-ADC3-2C0F6A040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63ED12-9948-4C43-848C-70FCA5C9B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784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3B2660-6582-4CA2-9264-03CB4F05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9E8C29-3CE3-4F99-B3ED-BD1D29C31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0F61B6-9BD6-470D-B22C-412F0B8DB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85B2B5-D0AB-4A9A-8928-EAC2BB5D1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28006D-3A3F-42DC-A6DD-8B5437BF3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737983-4B70-4864-8A7A-932A3147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023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680B87-163D-48CF-81DC-ACE5AE836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8EF2D0-B380-4983-97B9-4A50FB2EFB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52A047-D155-4E1E-9870-F170CE3EB8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8C3B0C-A190-41B8-A2EB-75A614107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16CE38-F1BA-4DAE-82D2-A5D719AED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6E8A2B-BB27-4C4A-94DB-0B69365FD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438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3D024F-A977-417A-B43B-1DA35B496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852E05-EEA5-40E3-8E9D-2571CCF34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07944-61D8-4F0E-BF4F-7A07A16AC6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6DB2E-47FC-4CEF-800A-278F680ACB49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86C02E-91BF-4245-B452-74EFAC3C1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65859-7B66-498C-BD10-389C817716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62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2BBFB-4985-49DE-B16F-C06D381D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0254"/>
            <a:ext cx="9144000" cy="2387600"/>
          </a:xfrm>
        </p:spPr>
        <p:txBody>
          <a:bodyPr/>
          <a:lstStyle/>
          <a:p>
            <a:r>
              <a:rPr lang="ko-KR" altLang="en-US" b="1" dirty="0" err="1"/>
              <a:t>캡스톤</a:t>
            </a:r>
            <a:r>
              <a:rPr lang="ko-KR" altLang="en-US" b="1" dirty="0"/>
              <a:t> 디자인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570848E-4B0B-4730-BB9C-DB014CDA1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8999"/>
            <a:ext cx="9432758" cy="3116179"/>
          </a:xfrm>
        </p:spPr>
        <p:txBody>
          <a:bodyPr>
            <a:normAutofit fontScale="77500" lnSpcReduction="20000"/>
          </a:bodyPr>
          <a:lstStyle/>
          <a:p>
            <a:r>
              <a:rPr lang="ko-KR" altLang="en-US" sz="2800" b="1" dirty="0"/>
              <a:t>휴먼</a:t>
            </a:r>
            <a:r>
              <a:rPr lang="en-US" altLang="ko-KR" sz="2800" b="1" dirty="0"/>
              <a:t>CCTV</a:t>
            </a:r>
          </a:p>
          <a:p>
            <a:endParaRPr lang="en-US" altLang="ko-KR" sz="2800" dirty="0"/>
          </a:p>
          <a:p>
            <a:r>
              <a:rPr lang="ko-KR" altLang="en-US" sz="2800" b="1" dirty="0"/>
              <a:t>어린이집 </a:t>
            </a:r>
            <a:r>
              <a:rPr lang="en-US" altLang="ko-KR" sz="2800" b="1" dirty="0"/>
              <a:t>CCTV</a:t>
            </a:r>
            <a:r>
              <a:rPr lang="ko-KR" altLang="en-US" sz="2800" b="1" dirty="0"/>
              <a:t> 폭력 감지 시스템</a:t>
            </a:r>
            <a:endParaRPr lang="en-US" altLang="ko-KR" sz="2800" b="1" dirty="0"/>
          </a:p>
          <a:p>
            <a:endParaRPr lang="en-US" altLang="ko-KR" sz="2600" b="1" dirty="0"/>
          </a:p>
          <a:p>
            <a:r>
              <a:rPr lang="en-US" altLang="ko-KR" sz="2300" dirty="0"/>
              <a:t>201710791 </a:t>
            </a:r>
            <a:r>
              <a:rPr lang="ko-KR" altLang="en-US" sz="2300" dirty="0"/>
              <a:t>류지혜</a:t>
            </a:r>
            <a:endParaRPr lang="en-US" altLang="ko-KR" sz="2300" dirty="0"/>
          </a:p>
          <a:p>
            <a:r>
              <a:rPr lang="en-US" altLang="ko-KR" sz="2300" dirty="0"/>
              <a:t>201710743 </a:t>
            </a:r>
            <a:r>
              <a:rPr lang="ko-KR" altLang="en-US" sz="2300" dirty="0"/>
              <a:t>권주혁</a:t>
            </a:r>
            <a:endParaRPr lang="en-US" altLang="ko-KR" sz="2300" dirty="0"/>
          </a:p>
          <a:p>
            <a:r>
              <a:rPr lang="en-US" altLang="ko-KR" sz="2300" dirty="0"/>
              <a:t> 201710796 </a:t>
            </a:r>
            <a:r>
              <a:rPr lang="ko-KR" altLang="en-US" sz="2300" dirty="0" err="1"/>
              <a:t>이승건</a:t>
            </a:r>
            <a:endParaRPr lang="en-US" altLang="ko-KR" sz="2300" dirty="0"/>
          </a:p>
          <a:p>
            <a:r>
              <a:rPr lang="en-US" altLang="ko-KR" sz="2300" dirty="0"/>
              <a:t> 201710780 </a:t>
            </a:r>
            <a:r>
              <a:rPr lang="ko-KR" altLang="en-US" sz="2300" dirty="0" err="1"/>
              <a:t>성시원</a:t>
            </a:r>
            <a:endParaRPr lang="en-US" altLang="ko-KR" sz="2300" dirty="0"/>
          </a:p>
          <a:p>
            <a:r>
              <a:rPr lang="en-US" altLang="ko-KR" sz="2300" dirty="0"/>
              <a:t> 201410137 </a:t>
            </a:r>
            <a:r>
              <a:rPr lang="ko-KR" altLang="en-US" sz="2300" dirty="0"/>
              <a:t>정민경</a:t>
            </a:r>
            <a:endParaRPr lang="en-US" altLang="ko-KR" sz="2300" dirty="0"/>
          </a:p>
          <a:p>
            <a:endParaRPr lang="en-US" altLang="ko-KR" sz="2800" dirty="0"/>
          </a:p>
          <a:p>
            <a:endParaRPr lang="ko-KR" altLang="en-US" sz="26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1F19255-2C1C-420A-85A8-BA00DACDE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2BCE8FF-3685-4903-8695-DD4E7194A001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826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691CBA2-F4C6-45E0-B98B-22BE3B655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78998"/>
            <a:ext cx="10515600" cy="2851208"/>
          </a:xfrm>
        </p:spPr>
        <p:txBody>
          <a:bodyPr/>
          <a:lstStyle/>
          <a:p>
            <a:pPr algn="ctr"/>
            <a:r>
              <a:rPr lang="en-US" altLang="ko-KR" b="1" dirty="0"/>
              <a:t>3.</a:t>
            </a:r>
            <a:r>
              <a:rPr lang="ko-KR" altLang="en-US" b="1" dirty="0"/>
              <a:t>연구 과정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4A2837-BC18-4D27-8478-1A77F6F8E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A89344B-0194-4A01-B83D-98AA3B4EDF5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828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2115" y="373343"/>
            <a:ext cx="10515600" cy="1325563"/>
          </a:xfrm>
        </p:spPr>
        <p:txBody>
          <a:bodyPr/>
          <a:lstStyle/>
          <a:p>
            <a:r>
              <a:rPr lang="ko-KR" altLang="en-US" b="1" dirty="0"/>
              <a:t>데이터 수집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폭력 상황 영상 </a:t>
            </a:r>
            <a:r>
              <a:rPr lang="en-US" altLang="ko-KR" dirty="0"/>
              <a:t>40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정상 상황 영상 </a:t>
            </a:r>
            <a:r>
              <a:rPr lang="en-US" altLang="ko-KR" dirty="0"/>
              <a:t>25</a:t>
            </a:r>
            <a:r>
              <a:rPr lang="ko-KR" altLang="en-US" dirty="0"/>
              <a:t>개</a:t>
            </a:r>
            <a:endParaRPr lang="en-US" altLang="ko-KR" dirty="0"/>
          </a:p>
          <a:p>
            <a:r>
              <a:rPr lang="ko-KR" altLang="en-US" dirty="0"/>
              <a:t>유튜브</a:t>
            </a:r>
            <a:r>
              <a:rPr lang="en-US" altLang="ko-KR" dirty="0"/>
              <a:t>, </a:t>
            </a:r>
            <a:r>
              <a:rPr lang="en-US" altLang="ko-KR" dirty="0" err="1"/>
              <a:t>baidu</a:t>
            </a:r>
            <a:r>
              <a:rPr lang="en-US" altLang="ko-KR" dirty="0"/>
              <a:t>, </a:t>
            </a:r>
            <a:r>
              <a:rPr lang="en-US" altLang="ko-KR" dirty="0" err="1"/>
              <a:t>youku</a:t>
            </a:r>
            <a:r>
              <a:rPr lang="en-US" altLang="ko-KR" dirty="0"/>
              <a:t>, </a:t>
            </a:r>
            <a:r>
              <a:rPr lang="en-US" altLang="ko-KR" dirty="0" err="1"/>
              <a:t>liveleak</a:t>
            </a:r>
            <a:r>
              <a:rPr lang="en-US" altLang="ko-KR" dirty="0"/>
              <a:t> </a:t>
            </a:r>
            <a:r>
              <a:rPr lang="ko-KR" altLang="en-US" dirty="0"/>
              <a:t>등에서 데이터 탐색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DB4DFC-2626-4A92-8E65-5933ABB09D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58" t="21754" r="27105" b="37544"/>
          <a:stretch/>
        </p:blipFill>
        <p:spPr>
          <a:xfrm>
            <a:off x="950495" y="3055352"/>
            <a:ext cx="4584032" cy="2641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FC921A-4DAF-4212-A162-B45B5D4D3966}"/>
              </a:ext>
            </a:extLst>
          </p:cNvPr>
          <p:cNvSpPr txBox="1"/>
          <p:nvPr/>
        </p:nvSpPr>
        <p:spPr>
          <a:xfrm>
            <a:off x="2117558" y="5949921"/>
            <a:ext cx="360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폭력 상황</a:t>
            </a:r>
            <a:r>
              <a:rPr lang="en-US" altLang="ko-KR" b="1" dirty="0"/>
              <a:t>(Positive)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D8D613-FF2E-47CB-B97D-28E75F13A8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605" t="40935" r="34211" b="35673"/>
          <a:stretch/>
        </p:blipFill>
        <p:spPr>
          <a:xfrm>
            <a:off x="5970070" y="3055352"/>
            <a:ext cx="5255849" cy="26411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76FD6D-F422-43E4-94F9-2A0F96BD3951}"/>
              </a:ext>
            </a:extLst>
          </p:cNvPr>
          <p:cNvSpPr txBox="1"/>
          <p:nvPr/>
        </p:nvSpPr>
        <p:spPr>
          <a:xfrm>
            <a:off x="7616445" y="5949921"/>
            <a:ext cx="360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정상 상황</a:t>
            </a:r>
            <a:r>
              <a:rPr lang="en-US" altLang="ko-KR" b="1" dirty="0"/>
              <a:t>(Negative)</a:t>
            </a:r>
            <a:endParaRPr lang="ko-KR" altLang="en-US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95F2AC-7730-4942-81F4-D0F83097F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12A35AD-D79E-4D6E-BB6C-A22BC6849906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373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428807"/>
            <a:ext cx="10515600" cy="1325563"/>
          </a:xfrm>
        </p:spPr>
        <p:txBody>
          <a:bodyPr/>
          <a:lstStyle/>
          <a:p>
            <a:r>
              <a:rPr lang="ko-KR" altLang="en-US" b="1" dirty="0"/>
              <a:t>코드 </a:t>
            </a:r>
            <a:r>
              <a:rPr lang="en-US" altLang="ko-KR" b="1" dirty="0"/>
              <a:t>-Training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776E643-50BD-4A3B-8AAD-55766AF20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4" y="1600473"/>
            <a:ext cx="6574775" cy="390217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A9C5937-8617-44CB-8AB7-A515C6549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749" y="2885461"/>
            <a:ext cx="6003925" cy="356336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81D29A0-6B8C-4F22-9FC3-6323D3C3C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432" y="727285"/>
            <a:ext cx="5316082" cy="257915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A65EB4-D4CA-42D8-8D46-9A4FF612BE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557F809-A018-4602-80C4-09E7F72D80F5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3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691CBA2-F4C6-45E0-B98B-22BE3B655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78998"/>
            <a:ext cx="10515600" cy="2851208"/>
          </a:xfrm>
        </p:spPr>
        <p:txBody>
          <a:bodyPr/>
          <a:lstStyle/>
          <a:p>
            <a:pPr algn="ctr"/>
            <a:r>
              <a:rPr lang="en-US" altLang="ko-KR" b="1" dirty="0"/>
              <a:t>3.</a:t>
            </a:r>
            <a:r>
              <a:rPr lang="ko-KR" altLang="en-US" b="1" dirty="0"/>
              <a:t>연구 결과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4A2837-BC18-4D27-8478-1A77F6F8E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A89344B-0194-4A01-B83D-98AA3B4EDF5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42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결과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0" y="1414463"/>
            <a:ext cx="4762500" cy="4762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73883" y="6131691"/>
            <a:ext cx="4751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이상 영상 결과 예시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43430" y="6177916"/>
            <a:ext cx="4751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정상 영상 결과 예시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826C8C7-05B0-4370-AA8D-0DB725AD3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AE02ABB-C8F9-47BD-95B2-AFCF82913A51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DCE7FF6-72DD-4DC0-A3E5-317DAAF689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650" y="1620670"/>
            <a:ext cx="4343554" cy="434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19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결과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826C8C7-05B0-4370-AA8D-0DB725AD3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AE02ABB-C8F9-47BD-95B2-AFCF82913A51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37E60E5-48D2-4A3B-8811-C53633664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469" y="1779443"/>
            <a:ext cx="3589468" cy="4398473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96C9CCA8-55A3-4373-A521-91069CEFB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2344" y="1931563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이상 영상과 정상 영상의 </a:t>
            </a:r>
            <a:r>
              <a:rPr lang="ko-KR" altLang="en-US" sz="2400" b="1" dirty="0"/>
              <a:t>구분이 가능하다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이상 영상에서 </a:t>
            </a:r>
            <a:r>
              <a:rPr lang="ko-KR" altLang="en-US" sz="2400" b="1" dirty="0"/>
              <a:t>이상 상황을 검출</a:t>
            </a:r>
            <a:r>
              <a:rPr lang="ko-KR" altLang="en-US" sz="2400" dirty="0"/>
              <a:t>할 수 있다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흑백 영상의 경우 결과가 올바르게 나오지 않았다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1030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결론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아동학대 상황을 검출할 수 있는 시스템 개발</a:t>
            </a:r>
            <a:endParaRPr lang="en-US" altLang="ko-KR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- </a:t>
            </a:r>
            <a:r>
              <a:rPr lang="ko-KR" altLang="en-US" dirty="0"/>
              <a:t>비정상 </a:t>
            </a:r>
            <a:r>
              <a:rPr lang="en-US" altLang="ko-KR" dirty="0"/>
              <a:t>: </a:t>
            </a:r>
            <a:r>
              <a:rPr lang="ko-KR" altLang="en-US" dirty="0"/>
              <a:t>폭력</a:t>
            </a:r>
            <a:r>
              <a:rPr lang="en-US" altLang="ko-KR" dirty="0"/>
              <a:t>, </a:t>
            </a:r>
            <a:r>
              <a:rPr lang="ko-KR" altLang="en-US" dirty="0"/>
              <a:t>정상</a:t>
            </a:r>
            <a:r>
              <a:rPr lang="en-US" altLang="ko-KR" dirty="0"/>
              <a:t>: </a:t>
            </a:r>
            <a:r>
              <a:rPr lang="ko-KR" altLang="en-US" dirty="0"/>
              <a:t>어린이집</a:t>
            </a:r>
            <a:r>
              <a:rPr lang="en-US" altLang="ko-KR" dirty="0"/>
              <a:t>/</a:t>
            </a:r>
            <a:r>
              <a:rPr lang="ko-KR" altLang="en-US" dirty="0"/>
              <a:t>유치원 상황 영상을 수집하여 휴먼</a:t>
            </a:r>
            <a:r>
              <a:rPr lang="en-US" altLang="ko-KR" dirty="0"/>
              <a:t>CCTV</a:t>
            </a:r>
            <a:r>
              <a:rPr lang="ko-KR" altLang="en-US" dirty="0"/>
              <a:t>팀만의 데이터셋을 구성하였다</a:t>
            </a:r>
            <a:r>
              <a:rPr lang="en-US" altLang="ko-KR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- </a:t>
            </a:r>
            <a:r>
              <a:rPr lang="ko-KR" altLang="en-US" dirty="0"/>
              <a:t>아동 폭력상황에 최적화된 시스템을 개발하였다</a:t>
            </a:r>
            <a:r>
              <a:rPr lang="en-US" altLang="ko-KR" dirty="0"/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- </a:t>
            </a:r>
            <a:r>
              <a:rPr lang="ko-KR" altLang="en-US" dirty="0"/>
              <a:t>상용화되려면 정확도 향상 및 성능 최적화가 필요함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본 연구를 기반으로 한 보호자 알림 시스템 등 다양한 플랫폼을 개발할 수 있음</a:t>
            </a:r>
            <a:endParaRPr lang="en-US" altLang="ko-KR" b="1" dirty="0"/>
          </a:p>
          <a:p>
            <a:pPr marL="0" indent="0">
              <a:buNone/>
            </a:pP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329AFB-A1D3-4A66-A757-4D36F2CF4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2E2BECF-F991-4B78-82B3-BD79235A1EF6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788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2424D-A959-4AFF-AA6B-7D6B29C0C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115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A2D238-2EA1-4807-BB30-BB1D0C9FB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1. </a:t>
            </a:r>
            <a:r>
              <a:rPr lang="ko-KR" altLang="en-US" b="1" dirty="0"/>
              <a:t>과제 소개</a:t>
            </a:r>
            <a:endParaRPr lang="en-US" altLang="ko-KR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2. </a:t>
            </a:r>
            <a:r>
              <a:rPr lang="ko-KR" altLang="en-US" b="1" dirty="0"/>
              <a:t>관련 연구조사</a:t>
            </a:r>
            <a:endParaRPr lang="en-US" altLang="ko-KR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3. </a:t>
            </a:r>
            <a:r>
              <a:rPr lang="ko-KR" altLang="en-US" b="1" dirty="0"/>
              <a:t>연구과정</a:t>
            </a:r>
            <a:endParaRPr lang="en-US" altLang="ko-KR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4. </a:t>
            </a:r>
            <a:r>
              <a:rPr lang="ko-KR" altLang="en-US" b="1" dirty="0"/>
              <a:t>연구결과</a:t>
            </a:r>
            <a:endParaRPr lang="en-US" altLang="ko-KR" b="1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BEBFE41-5A1F-43A8-9C92-C501E9848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14CFD46-9629-4EA7-A7AA-A323ACBCD863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229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046F689-F0F3-43AA-B797-045C843C3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3748"/>
            <a:ext cx="10515600" cy="2851208"/>
          </a:xfrm>
        </p:spPr>
        <p:txBody>
          <a:bodyPr/>
          <a:lstStyle/>
          <a:p>
            <a:pPr algn="ctr"/>
            <a:r>
              <a:rPr lang="en-US" altLang="ko-KR" b="1" dirty="0"/>
              <a:t>1. </a:t>
            </a:r>
            <a:r>
              <a:rPr lang="ko-KR" altLang="en-US" b="1" dirty="0"/>
              <a:t>과제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0CCA771-A63B-4565-A8C4-2EA4ACADB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57EF866-AE30-45AF-9CB0-8DEAE692785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28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2115" y="39758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어린이집 </a:t>
            </a:r>
            <a:r>
              <a:rPr lang="en-US" altLang="ko-KR" sz="3600" b="1" dirty="0" err="1"/>
              <a:t>cctv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영상으로 폭력상황 감지</a:t>
            </a:r>
            <a:endParaRPr lang="en-US" altLang="ko-KR" sz="36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유치원</a:t>
            </a:r>
            <a:r>
              <a:rPr lang="en-US" altLang="ko-KR" dirty="0"/>
              <a:t>/</a:t>
            </a:r>
            <a:r>
              <a:rPr lang="ko-KR" altLang="en-US" dirty="0"/>
              <a:t>어린이집에서의 아동학대가 사회적 이슈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기존 방식은 </a:t>
            </a:r>
            <a:r>
              <a:rPr lang="en-US" altLang="ko-KR" dirty="0" err="1"/>
              <a:t>cctv</a:t>
            </a:r>
            <a:r>
              <a:rPr lang="en-US" altLang="ko-KR" dirty="0"/>
              <a:t> </a:t>
            </a:r>
            <a:r>
              <a:rPr lang="ko-KR" altLang="en-US" dirty="0"/>
              <a:t>영상을 사람이 확인하기에 많은 시간이 필요하고 교직원의 권리를 침해</a:t>
            </a:r>
            <a:r>
              <a:rPr lang="en-US" altLang="ko-KR" dirty="0"/>
              <a:t>, </a:t>
            </a:r>
            <a:r>
              <a:rPr lang="ko-KR" altLang="en-US" dirty="0"/>
              <a:t>부수적인 노동으로 인력 낭비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많은 </a:t>
            </a:r>
            <a:r>
              <a:rPr lang="en-US" altLang="ko-KR" dirty="0"/>
              <a:t>anomaly detection</a:t>
            </a:r>
            <a:r>
              <a:rPr lang="ko-KR" altLang="en-US" dirty="0"/>
              <a:t>연구가 있지만</a:t>
            </a:r>
            <a:r>
              <a:rPr lang="en-US" altLang="ko-KR" dirty="0"/>
              <a:t>, </a:t>
            </a:r>
            <a:r>
              <a:rPr lang="ko-KR" altLang="en-US" b="1" dirty="0"/>
              <a:t>아동 학대에 구체적으로 적용한 예시는 없음</a:t>
            </a:r>
            <a:endParaRPr lang="en-US" altLang="ko-KR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37D6813-384D-44BE-AB35-48A39FC82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92FC536-1AF1-4414-BEBC-6D96E12BE21D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70BE644-5843-46C6-A521-9485BEA7C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600" y="3911599"/>
            <a:ext cx="4343400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77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691CBA2-F4C6-45E0-B98B-22BE3B655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78998"/>
            <a:ext cx="10515600" cy="2851208"/>
          </a:xfrm>
        </p:spPr>
        <p:txBody>
          <a:bodyPr/>
          <a:lstStyle/>
          <a:p>
            <a:pPr algn="ctr"/>
            <a:r>
              <a:rPr lang="en-US" altLang="ko-KR" b="1" dirty="0"/>
              <a:t>2.</a:t>
            </a:r>
            <a:r>
              <a:rPr lang="ko-KR" altLang="en-US" b="1" dirty="0"/>
              <a:t>관련 연구조사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4A2837-BC18-4D27-8478-1A77F6F8E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A89344B-0194-4A01-B83D-98AA3B4EDF5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887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논문 스터디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Real-world Anomaly Detection in Surveillance Videos, CVPR</a:t>
            </a:r>
            <a:r>
              <a:rPr lang="ko-KR" altLang="en-US" dirty="0"/>
              <a:t> </a:t>
            </a:r>
            <a:r>
              <a:rPr lang="en-US" altLang="ko-KR" dirty="0"/>
              <a:t>2018(IEEE </a:t>
            </a:r>
            <a:r>
              <a:rPr lang="ko-KR" altLang="en-US" dirty="0"/>
              <a:t>학술대회</a:t>
            </a:r>
            <a:r>
              <a:rPr lang="en-US" altLang="ko-KR" dirty="0"/>
              <a:t>) ,2018.1</a:t>
            </a:r>
          </a:p>
          <a:p>
            <a:r>
              <a:rPr lang="ko-KR" altLang="en-US" dirty="0"/>
              <a:t>논문의 아이디어</a:t>
            </a:r>
            <a:r>
              <a:rPr lang="en-US" altLang="ko-KR" dirty="0"/>
              <a:t>: </a:t>
            </a:r>
            <a:r>
              <a:rPr lang="ko-KR" altLang="en-US" dirty="0"/>
              <a:t>입력을 프레임 단위가 아닌 영상 단위로 사용하여 </a:t>
            </a:r>
            <a:r>
              <a:rPr lang="ko-KR" altLang="en-US" b="1" dirty="0"/>
              <a:t>이상 영상과 정상 영상을 구분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주요 기술</a:t>
            </a:r>
            <a:r>
              <a:rPr lang="en-US" altLang="ko-KR" dirty="0"/>
              <a:t>: </a:t>
            </a:r>
            <a:r>
              <a:rPr lang="en-US" altLang="ko-KR" b="1" dirty="0"/>
              <a:t>Deep MIL(Multiple Instance Learning), </a:t>
            </a:r>
          </a:p>
          <a:p>
            <a:pPr marL="0" indent="0">
              <a:buNone/>
            </a:pPr>
            <a:r>
              <a:rPr lang="en-US" altLang="ko-KR" b="1" dirty="0"/>
              <a:t>                3D </a:t>
            </a:r>
            <a:r>
              <a:rPr lang="en-US" altLang="ko-KR" b="1" dirty="0" err="1"/>
              <a:t>ConvNet</a:t>
            </a:r>
            <a:r>
              <a:rPr lang="en-US" altLang="ko-KR" b="1" dirty="0"/>
              <a:t>(3D Convolution Network)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FCC2FA-B6B2-4681-9672-F2257489C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B597516-25E1-482F-B583-01713D635D95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8F347FF-1884-436A-9C2C-0924D82DB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761" y="4682154"/>
            <a:ext cx="5734050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18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101B5-D07B-4706-9183-8E674E102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978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b="1" dirty="0">
                <a:latin typeface="+mj-ea"/>
              </a:rPr>
              <a:t>데이터 </a:t>
            </a:r>
            <a:r>
              <a:rPr lang="ko-KR" altLang="en-US" b="1" dirty="0" err="1">
                <a:latin typeface="+mj-ea"/>
              </a:rPr>
              <a:t>전처리</a:t>
            </a:r>
            <a:r>
              <a:rPr lang="ko-KR" altLang="en-US" b="1" dirty="0">
                <a:latin typeface="+mj-ea"/>
              </a:rPr>
              <a:t> </a:t>
            </a:r>
            <a:r>
              <a:rPr lang="en-US" altLang="ko-KR" b="1" dirty="0">
                <a:latin typeface="+mj-ea"/>
              </a:rPr>
              <a:t>- </a:t>
            </a:r>
            <a:r>
              <a:rPr lang="en-US" altLang="ko-KR" b="1" dirty="0"/>
              <a:t>3D </a:t>
            </a:r>
            <a:r>
              <a:rPr lang="en-US" altLang="ko-KR" b="1" dirty="0" err="1"/>
              <a:t>ConvNet</a:t>
            </a:r>
            <a:endParaRPr lang="ko-KR" altLang="en-US" b="1" dirty="0">
              <a:latin typeface="+mj-ea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BFBD25A-3CE4-4A7D-BDC4-788BB61CC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127" y="1828800"/>
            <a:ext cx="10515600" cy="435133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altLang="ko-KR" sz="2400" dirty="0"/>
              <a:t>C3D </a:t>
            </a:r>
            <a:r>
              <a:rPr lang="ko-KR" altLang="en-US" sz="2400" dirty="0"/>
              <a:t>네트워크 구조 </a:t>
            </a:r>
            <a:r>
              <a:rPr lang="en-US" altLang="ko-KR" sz="2400" dirty="0"/>
              <a:t>:</a:t>
            </a:r>
            <a:r>
              <a:rPr lang="ko-KR" altLang="en-US" sz="2400" dirty="0"/>
              <a:t> 영상</a:t>
            </a:r>
            <a:r>
              <a:rPr lang="en-US" altLang="ko-KR" sz="2400" dirty="0"/>
              <a:t>(Video)</a:t>
            </a:r>
            <a:r>
              <a:rPr lang="ko-KR" altLang="en-US" sz="2400" dirty="0"/>
              <a:t>에서 패턴을 찾는 데 유용한 구조</a:t>
            </a:r>
            <a:endParaRPr lang="en-US" altLang="ko-KR" sz="2400" dirty="0"/>
          </a:p>
          <a:p>
            <a:pPr>
              <a:buFontTx/>
              <a:buChar char="-"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/>
              <a:t> </a:t>
            </a:r>
            <a:endParaRPr lang="ko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AD08FC5-864F-4536-8059-92EE07327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73" y="2257336"/>
            <a:ext cx="10058400" cy="12318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E42DF9-222A-4FC5-8410-6FECC28A2045}"/>
              </a:ext>
            </a:extLst>
          </p:cNvPr>
          <p:cNvSpPr txBox="1"/>
          <p:nvPr/>
        </p:nvSpPr>
        <p:spPr>
          <a:xfrm>
            <a:off x="831273" y="3627270"/>
            <a:ext cx="10501746" cy="3178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C3D</a:t>
            </a:r>
            <a:r>
              <a:rPr lang="ko-KR" altLang="en-US" sz="2000" b="1" dirty="0"/>
              <a:t>네트워크</a:t>
            </a:r>
            <a:r>
              <a:rPr lang="ko-KR" altLang="en-US" sz="2000" dirty="0"/>
              <a:t>의 </a:t>
            </a:r>
            <a:r>
              <a:rPr lang="en-US" altLang="ko-KR" sz="2000" dirty="0"/>
              <a:t>FC6</a:t>
            </a:r>
            <a:r>
              <a:rPr lang="ko-KR" altLang="en-US" sz="2000" dirty="0"/>
              <a:t>레이어에서 </a:t>
            </a:r>
            <a:r>
              <a:rPr lang="ko-KR" altLang="en-US" sz="2000" b="1" dirty="0"/>
              <a:t>시각적 특징을 추출 </a:t>
            </a:r>
            <a:r>
              <a:rPr lang="en-US" altLang="ko-KR" sz="2000" b="1" dirty="0"/>
              <a:t>( 16</a:t>
            </a:r>
            <a:r>
              <a:rPr lang="ko-KR" altLang="en-US" sz="2000" b="1" dirty="0"/>
              <a:t>프레임마다 </a:t>
            </a:r>
            <a:r>
              <a:rPr lang="en-US" altLang="ko-KR" sz="2000" b="1" dirty="0"/>
              <a:t>4096</a:t>
            </a:r>
            <a:r>
              <a:rPr lang="ko-KR" altLang="en-US" sz="2000" b="1" dirty="0"/>
              <a:t>개</a:t>
            </a:r>
            <a:r>
              <a:rPr lang="en-US" altLang="ko-KR" sz="2000" b="1" dirty="0"/>
              <a:t>)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dirty="0"/>
              <a:t>FC</a:t>
            </a:r>
            <a:r>
              <a:rPr lang="ko-KR" altLang="en-US" sz="2000" dirty="0"/>
              <a:t>신경망은 </a:t>
            </a:r>
            <a:r>
              <a:rPr lang="en-US" altLang="ko-KR" sz="2000" dirty="0"/>
              <a:t>512&gt;32&gt;1 </a:t>
            </a:r>
            <a:r>
              <a:rPr lang="ko-KR" altLang="en-US" sz="2000" dirty="0"/>
              <a:t>출력층으로 구성</a:t>
            </a:r>
            <a:r>
              <a:rPr lang="en-US" altLang="ko-KR" sz="2000" dirty="0"/>
              <a:t>, 60%</a:t>
            </a:r>
            <a:r>
              <a:rPr lang="ko-KR" altLang="en-US" sz="2000" dirty="0"/>
              <a:t>의 </a:t>
            </a:r>
            <a:r>
              <a:rPr lang="ko-KR" altLang="en-US" sz="2000" dirty="0" err="1"/>
              <a:t>드롭아웃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dirty="0"/>
              <a:t>FC</a:t>
            </a:r>
            <a:r>
              <a:rPr lang="ko-KR" altLang="en-US" sz="2000" dirty="0"/>
              <a:t>레이어의 첫번째 계층에서 마지막 계층까지 </a:t>
            </a:r>
            <a:r>
              <a:rPr lang="en-US" altLang="ko-KR" sz="2000" dirty="0" err="1"/>
              <a:t>ReLU</a:t>
            </a:r>
            <a:r>
              <a:rPr lang="en-US" altLang="ko-KR" sz="2000" dirty="0"/>
              <a:t>, Sigmoid</a:t>
            </a:r>
            <a:r>
              <a:rPr lang="ko-KR" altLang="en-US" sz="2000" dirty="0"/>
              <a:t>활성화 사용하고 학습속도 </a:t>
            </a:r>
            <a:r>
              <a:rPr lang="en-US" altLang="ko-KR" sz="2000" dirty="0"/>
              <a:t>0.001</a:t>
            </a:r>
            <a:r>
              <a:rPr lang="ko-KR" altLang="en-US" sz="2000" dirty="0"/>
              <a:t>인 </a:t>
            </a:r>
            <a:r>
              <a:rPr lang="en-US" altLang="ko-KR" sz="2000" dirty="0" err="1"/>
              <a:t>Adagrad</a:t>
            </a:r>
            <a:r>
              <a:rPr lang="en-US" altLang="ko-KR" sz="2000" dirty="0"/>
              <a:t> </a:t>
            </a:r>
            <a:r>
              <a:rPr lang="ko-KR" altLang="en-US" sz="2000" dirty="0"/>
              <a:t>최적화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dirty="0"/>
              <a:t>Theano</a:t>
            </a:r>
            <a:r>
              <a:rPr lang="ko-KR" altLang="en-US" sz="2000" dirty="0"/>
              <a:t>로 손실함수 계산 후 </a:t>
            </a:r>
            <a:r>
              <a:rPr lang="ko-KR" altLang="en-US" sz="2000" dirty="0" err="1"/>
              <a:t>역전파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endParaRPr lang="en-US" altLang="ko-KR" b="1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A9CFE7-CE76-44F4-8773-D6CD8805E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041357D-E4C9-4498-A95E-661CC6125D04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492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97584"/>
            <a:ext cx="10515600" cy="1325563"/>
          </a:xfrm>
        </p:spPr>
        <p:txBody>
          <a:bodyPr/>
          <a:lstStyle/>
          <a:p>
            <a:r>
              <a:rPr lang="en-US" altLang="ko-KR" b="1" dirty="0"/>
              <a:t>Deep Multiple Instance Learning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>
                <a:latin typeface="+mj-ea"/>
              </a:rPr>
              <a:t>인스턴스 집합을 하나의 학습 단위로 수행</a:t>
            </a:r>
            <a:r>
              <a:rPr lang="ko-KR" altLang="en-US" dirty="0">
                <a:latin typeface="+mj-ea"/>
              </a:rPr>
              <a:t>하는 학습 방법</a:t>
            </a:r>
            <a:endParaRPr lang="en-US" altLang="ko-KR" dirty="0">
              <a:latin typeface="+mj-ea"/>
            </a:endParaRPr>
          </a:p>
          <a:p>
            <a:pPr fontAlgn="base"/>
            <a:r>
              <a:rPr lang="en-US" altLang="ko-KR" dirty="0"/>
              <a:t>[</a:t>
            </a:r>
            <a:r>
              <a:rPr lang="ko-KR" altLang="en-US" dirty="0"/>
              <a:t>목표</a:t>
            </a:r>
            <a:r>
              <a:rPr lang="en-US" altLang="ko-KR" dirty="0"/>
              <a:t>1] bag</a:t>
            </a:r>
            <a:r>
              <a:rPr lang="ko-KR" altLang="en-US" dirty="0"/>
              <a:t>의 </a:t>
            </a:r>
            <a:r>
              <a:rPr lang="en-US" altLang="ko-KR" dirty="0"/>
              <a:t>label</a:t>
            </a:r>
            <a:r>
              <a:rPr lang="ko-KR" altLang="en-US" dirty="0"/>
              <a:t>을 맞춘다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en-US" altLang="ko-KR" dirty="0"/>
              <a:t>[</a:t>
            </a:r>
            <a:r>
              <a:rPr lang="ko-KR" altLang="en-US" dirty="0"/>
              <a:t>목표</a:t>
            </a:r>
            <a:r>
              <a:rPr lang="en-US" altLang="ko-KR" dirty="0"/>
              <a:t>2] positive</a:t>
            </a:r>
            <a:r>
              <a:rPr lang="ko-KR" altLang="en-US" dirty="0"/>
              <a:t>가 되는 </a:t>
            </a:r>
            <a:r>
              <a:rPr lang="en-US" altLang="ko-KR" dirty="0"/>
              <a:t>instance</a:t>
            </a:r>
            <a:r>
              <a:rPr lang="ko-KR" altLang="en-US" dirty="0"/>
              <a:t>가 뭔지 알아낸다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b="1" dirty="0"/>
              <a:t>하나의 </a:t>
            </a:r>
            <a:r>
              <a:rPr lang="en-US" altLang="ko-KR" b="1" dirty="0"/>
              <a:t>instance</a:t>
            </a:r>
            <a:r>
              <a:rPr lang="ko-KR" altLang="en-US" b="1" dirty="0"/>
              <a:t>라도 </a:t>
            </a:r>
            <a:r>
              <a:rPr lang="en-US" altLang="ko-KR" b="1" dirty="0"/>
              <a:t>positive</a:t>
            </a:r>
            <a:r>
              <a:rPr lang="ko-KR" altLang="en-US" b="1" dirty="0"/>
              <a:t>이면 </a:t>
            </a:r>
            <a:r>
              <a:rPr lang="en-US" altLang="ko-KR" b="1" dirty="0"/>
              <a:t>bag</a:t>
            </a:r>
            <a:r>
              <a:rPr lang="ko-KR" altLang="en-US" b="1" dirty="0"/>
              <a:t>은 </a:t>
            </a:r>
            <a:r>
              <a:rPr lang="en-US" altLang="ko-KR" b="1" dirty="0"/>
              <a:t>positive</a:t>
            </a:r>
          </a:p>
          <a:p>
            <a:pPr fontAlgn="base"/>
            <a:r>
              <a:rPr lang="ko-KR" altLang="en-US" dirty="0"/>
              <a:t>모든 </a:t>
            </a:r>
            <a:r>
              <a:rPr lang="en-US" altLang="ko-KR" dirty="0"/>
              <a:t>instance</a:t>
            </a:r>
            <a:r>
              <a:rPr lang="ko-KR" altLang="en-US" dirty="0"/>
              <a:t>가 </a:t>
            </a:r>
            <a:r>
              <a:rPr lang="en-US" altLang="ko-KR" dirty="0"/>
              <a:t>negative</a:t>
            </a:r>
            <a:r>
              <a:rPr lang="ko-KR" altLang="en-US" dirty="0"/>
              <a:t>이면 </a:t>
            </a:r>
            <a:r>
              <a:rPr lang="en-US" altLang="ko-KR" dirty="0"/>
              <a:t>bag</a:t>
            </a:r>
            <a:r>
              <a:rPr lang="ko-KR" altLang="en-US" dirty="0"/>
              <a:t>은 </a:t>
            </a:r>
            <a:r>
              <a:rPr lang="en-US" altLang="ko-KR" dirty="0"/>
              <a:t>negative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C77FC9-9A02-4D0F-8C02-8C5C3290B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970B090-6172-4036-8D94-DCD65FF54F8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527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101B5-D07B-4706-9183-8E674E102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b="1" dirty="0">
                <a:latin typeface="+mj-ea"/>
              </a:rPr>
              <a:t>비정상 감지 과정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C872EA-ED41-4450-84E9-EB7B1DB99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629" y="2434861"/>
            <a:ext cx="7510742" cy="27198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452378-F66A-4CDD-A6F0-5CF1ADA7F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C1187D9-7836-470D-AED9-F17C3A350032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602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</TotalTime>
  <Words>445</Words>
  <Application>Microsoft Office PowerPoint</Application>
  <PresentationFormat>와이드스크린</PresentationFormat>
  <Paragraphs>70</Paragraphs>
  <Slides>16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Wingdings</vt:lpstr>
      <vt:lpstr>Office 테마</vt:lpstr>
      <vt:lpstr>캡스톤 디자인</vt:lpstr>
      <vt:lpstr>목차</vt:lpstr>
      <vt:lpstr>1. 과제 소개</vt:lpstr>
      <vt:lpstr>어린이집 cctv 영상으로 폭력상황 감지</vt:lpstr>
      <vt:lpstr>2.관련 연구조사</vt:lpstr>
      <vt:lpstr>논문 스터디</vt:lpstr>
      <vt:lpstr>데이터 전처리 - 3D ConvNet</vt:lpstr>
      <vt:lpstr>Deep Multiple Instance Learning</vt:lpstr>
      <vt:lpstr>비정상 감지 과정</vt:lpstr>
      <vt:lpstr>3.연구 과정</vt:lpstr>
      <vt:lpstr>데이터 수집</vt:lpstr>
      <vt:lpstr>코드 -Training</vt:lpstr>
      <vt:lpstr>3.연구 결과</vt:lpstr>
      <vt:lpstr>결과</vt:lpstr>
      <vt:lpstr>결과</vt:lpstr>
      <vt:lpstr>결론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JooHyuk</dc:creator>
  <cp:lastModifiedBy>유지혜</cp:lastModifiedBy>
  <cp:revision>22</cp:revision>
  <dcterms:created xsi:type="dcterms:W3CDTF">2020-06-23T08:10:15Z</dcterms:created>
  <dcterms:modified xsi:type="dcterms:W3CDTF">2020-06-25T06:46:22Z</dcterms:modified>
</cp:coreProperties>
</file>

<file path=docProps/thumbnail.jpeg>
</file>